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96"/>
  </p:notesMasterIdLst>
  <p:handoutMasterIdLst>
    <p:handoutMasterId r:id="rId97"/>
  </p:handoutMasterIdLst>
  <p:sldIdLst>
    <p:sldId id="306" r:id="rId5"/>
    <p:sldId id="308" r:id="rId6"/>
    <p:sldId id="310" r:id="rId7"/>
    <p:sldId id="311" r:id="rId8"/>
    <p:sldId id="312" r:id="rId9"/>
    <p:sldId id="315" r:id="rId10"/>
    <p:sldId id="314" r:id="rId11"/>
    <p:sldId id="313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8" r:id="rId24"/>
    <p:sldId id="327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47" r:id="rId44"/>
    <p:sldId id="348" r:id="rId45"/>
    <p:sldId id="349" r:id="rId46"/>
    <p:sldId id="350" r:id="rId47"/>
    <p:sldId id="352" r:id="rId48"/>
    <p:sldId id="351" r:id="rId49"/>
    <p:sldId id="353" r:id="rId50"/>
    <p:sldId id="354" r:id="rId51"/>
    <p:sldId id="355" r:id="rId52"/>
    <p:sldId id="358" r:id="rId53"/>
    <p:sldId id="356" r:id="rId54"/>
    <p:sldId id="357" r:id="rId55"/>
    <p:sldId id="359" r:id="rId56"/>
    <p:sldId id="360" r:id="rId57"/>
    <p:sldId id="361" r:id="rId58"/>
    <p:sldId id="362" r:id="rId59"/>
    <p:sldId id="363" r:id="rId60"/>
    <p:sldId id="364" r:id="rId61"/>
    <p:sldId id="365" r:id="rId62"/>
    <p:sldId id="366" r:id="rId63"/>
    <p:sldId id="367" r:id="rId64"/>
    <p:sldId id="368" r:id="rId65"/>
    <p:sldId id="369" r:id="rId66"/>
    <p:sldId id="370" r:id="rId67"/>
    <p:sldId id="371" r:id="rId68"/>
    <p:sldId id="372" r:id="rId69"/>
    <p:sldId id="373" r:id="rId70"/>
    <p:sldId id="374" r:id="rId71"/>
    <p:sldId id="375" r:id="rId72"/>
    <p:sldId id="376" r:id="rId73"/>
    <p:sldId id="377" r:id="rId74"/>
    <p:sldId id="379" r:id="rId75"/>
    <p:sldId id="378" r:id="rId76"/>
    <p:sldId id="380" r:id="rId77"/>
    <p:sldId id="381" r:id="rId78"/>
    <p:sldId id="382" r:id="rId79"/>
    <p:sldId id="383" r:id="rId80"/>
    <p:sldId id="384" r:id="rId81"/>
    <p:sldId id="385" r:id="rId82"/>
    <p:sldId id="386" r:id="rId83"/>
    <p:sldId id="387" r:id="rId84"/>
    <p:sldId id="388" r:id="rId85"/>
    <p:sldId id="389" r:id="rId86"/>
    <p:sldId id="390" r:id="rId87"/>
    <p:sldId id="391" r:id="rId88"/>
    <p:sldId id="392" r:id="rId89"/>
    <p:sldId id="393" r:id="rId90"/>
    <p:sldId id="394" r:id="rId91"/>
    <p:sldId id="395" r:id="rId92"/>
    <p:sldId id="396" r:id="rId93"/>
    <p:sldId id="397" r:id="rId94"/>
    <p:sldId id="398" r:id="rId95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microsoft.com/office/2018/10/relationships/authors" Target="author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3D540216-9055-4C93-87A4-D0531F063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98AA5119-4B0E-448B-AC3C-D056BBBC97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36ADF-3EC2-4D6F-9F7F-1F88E3288139}" type="datetime1">
              <a:rPr lang="tr-TR" smtClean="0"/>
              <a:t>10.03.2024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487CF48-2790-4843-BDF8-2D1DCCB4B3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8CE5D44-D9F9-426F-84AB-A62A927CA2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90FA1-7FBD-4C37-BCAF-01F3D049D1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56621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A214D3A-912A-4866-90B4-0232CEDB2416}" type="datetime1">
              <a:rPr lang="tr-TR" noProof="0" smtClean="0"/>
              <a:t>10.03.2024</a:t>
            </a:fld>
            <a:endParaRPr lang="tr-TR" noProof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3263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1024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72840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8629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40747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8142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165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09184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5670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8286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3587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29563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65732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4285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3723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0838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1587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03419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5976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969565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31324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3130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19633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0810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0245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03922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74263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65260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42517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21819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90833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361854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9523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62339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22882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19053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711299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01452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80844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82850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411148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020610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39719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6996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42825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49016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22260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72580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83842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46027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86236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09222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852601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88316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4108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562169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97989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44284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630750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40669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814494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79487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112836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528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5737395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9291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93988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70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25950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71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563337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72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52859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73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411772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74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05743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75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64428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76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064864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77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0929381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78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472258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79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4903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745657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80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54834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81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192650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82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66854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83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3886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84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062099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85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655330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86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962374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87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96803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88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896366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89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4159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955753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90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334287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91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7978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cxnSp>
        <p:nvCxnSpPr>
          <p:cNvPr id="11" name="Düz Bağlayıcı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</p:txBody>
      </p: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5" name="Metin Yer Tutucusu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7" name="İçerik Yer Tutucusu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tr-TR" noProof="0"/>
              <a:t>Başlık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kdörtgen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13" name="Resim Yer Tutucusu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0" name="Resim Yer Tutucusu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1" name="Resim Yer Tutucusu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Yalnızca Başlı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sim Yer Tutucusu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2" name="Resim Yer Tutucusu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1" name="Resim Yer Tutucusu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0" name="Resim Yer Tutucusu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cxnSp>
        <p:nvCxnSpPr>
          <p:cNvPr id="14" name="Düz Bağlayıcı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etin Yer Tutucusu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03.09.20XX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6" name="Düz Bağlayıcı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03.09.20XX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5" name="Düz Bağlayıcı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03.09.20XX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03.09.20XX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2 Slay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fik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21" name="Grafik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23" name="Grafik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Yalnızca Başlı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sim Yer Tutucusu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Başlık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cxnSp>
        <p:nvCxnSpPr>
          <p:cNvPr id="14" name="Düz Bağlayıcı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etin Yer Tutucusu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sim Yer Tutucusu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tr-TR" noProof="0"/>
              <a:t>Esas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ölüm Üst Bilgisi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tıklayın</a:t>
            </a:r>
          </a:p>
        </p:txBody>
      </p:sp>
      <p:sp>
        <p:nvSpPr>
          <p:cNvPr id="4" name="Grafik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5" name="Grafik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6" name="Grafik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7" name="Grafik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1" name="Grafik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3" name="Grafik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tıklayın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kdörtgen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13" name="Resim Yer Tutucusu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Başlık ve İçeri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Başlık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9" name="Grafik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1" name="Grafik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fik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4" name="Grafik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cookie-parse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admin/blog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express-sessio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hyperlink" Target="https://github.com/expressjs/sessio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connect-session-sequeliz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mailer.com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bcryp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438912"/>
            <a:ext cx="8311896" cy="2843784"/>
          </a:xfrm>
        </p:spPr>
        <p:txBody>
          <a:bodyPr rtlCol="0">
            <a:normAutofit/>
          </a:bodyPr>
          <a:lstStyle/>
          <a:p>
            <a:pPr rtl="0"/>
            <a:r>
              <a:rPr lang="tr-TR" sz="4800" spc="400" dirty="0" smtClean="0">
                <a:solidFill>
                  <a:schemeClr val="bg1"/>
                </a:solidFill>
              </a:rPr>
              <a:t>Node.js-AUTHENTICATION</a:t>
            </a:r>
            <a:endParaRPr lang="tr-TR" sz="480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tr-TR" dirty="0"/>
              <a:t>Doçent Dr. Abdulkadir KARACI</a:t>
            </a:r>
            <a:endParaRPr lang="tr-TR" sz="2000" dirty="0">
              <a:solidFill>
                <a:schemeClr val="bg1"/>
              </a:solidFill>
            </a:endParaRPr>
          </a:p>
          <a:p>
            <a:pPr rtl="0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tr-T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/dummy-data.js 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dosyası içine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kayıtları eklemek için aşağıdaki kodları ekleyin.</a:t>
            </a:r>
            <a:endParaRPr lang="tr-T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10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Uygulama-User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/dummy-data.js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780" y="1473239"/>
            <a:ext cx="8923505" cy="426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8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tr-T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tr-T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www.npmjs.com/package/cookie-parser</a:t>
            </a:r>
            <a:endParaRPr lang="tr-T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tr-T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tr-T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cookie-parser</a:t>
            </a:r>
            <a:endParaRPr lang="tr-T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11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Uygulama-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Sayfası()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301" y="2708954"/>
            <a:ext cx="7643522" cy="34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kontrolü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aracılığıyla yapılabilir. Ancak güvenilir bir yöntem değildir. Kullanıcı başarılı bir şekilde giriş yaptığında sunucu bir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cevabı gönderebilir. Gönderilen bu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cevabı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browser’da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kullanıcı bilgisayarında tutulur.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 isteklerinde bundan sonraki aşamada bu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değeri kontrol edilerek yetkilendirme yapılabilir. Ancak bu yöntem hiç güvenilir değildir. Çünkü kullanıcı browser üzerinden bu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değerini değiştirebilir.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Ancak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kullanıcı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bilgilerini bir sonraki girişte hatırlamada kullanılabilir.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 uygulamada sadece deneme amaçlı olarak kullanıcı yetkilendirmesinde kullanılacaktır.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Öncelikle giriş sayfası tasarlanmalıdır. </a:t>
            </a:r>
            <a:r>
              <a:rPr lang="tr-T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</a:t>
            </a:r>
            <a:r>
              <a:rPr lang="tr-T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login.ejs</a:t>
            </a:r>
            <a:r>
              <a:rPr lang="tr-T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dosyasını </a:t>
            </a:r>
            <a:r>
              <a:rPr lang="tr-T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register.ejs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’den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faydalanarak bir sonraki sayfadaki gibi oluşturun.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için index2.js dosyasına aşağıdaki kodları yazarak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edin.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12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Uygulama-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Sayfası()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20" y="4326967"/>
            <a:ext cx="5804066" cy="7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8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13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Uygulama-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Sayfası(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login.ejs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046" y="900332"/>
            <a:ext cx="7391364" cy="57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7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Auth.js dosyasına aşağıdaki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get_login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post_login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fonksiyonları ekleyin.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/auth.js dosyasında bu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için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ekleyin.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Post_login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fonksiyonunu inceleyin. Başarılı giriş yapıldığında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cevabının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sınucudan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istemciye gönderildiğine dikkat edin.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14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Uygulama-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Sayfası(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/auth.js,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/auth.js)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281" y="2966512"/>
            <a:ext cx="3711262" cy="70110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281" y="1700125"/>
            <a:ext cx="4168501" cy="69348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49" y="1958942"/>
            <a:ext cx="6530906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6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Giriş yapıldığında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seçeneklerinin gösterildiğini ve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cookie’nin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browser üzerinde göründüğüne dikkat edin.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15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Uygulama-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94" y="1614867"/>
            <a:ext cx="3962665" cy="2508373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261" y="1646134"/>
            <a:ext cx="6303067" cy="2044745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139" y="4196219"/>
            <a:ext cx="4514724" cy="24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4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sayfalarının giriş yapıldığında gösterilmesi için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değeri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aşamasında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dosyasına tüm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fonksiyonlarda gönderilmeli ve her sayfada ortak olan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dosyasında ele alınması gerekmektedir. 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16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Uygulama-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Sayfası(tüm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fonks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partials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nav.ejs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814" y="1658734"/>
            <a:ext cx="3507702" cy="1676476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85" y="1567126"/>
            <a:ext cx="4406200" cy="513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0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Ayrıca adres satırından yetkisiz girişleri engellemek için tüm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fonksionlara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aşağıdaki kod yazılmalıdır. Ancak deneme amaçlı sadece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blog_list’e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yazmanız yeterlidir. Aşağıdaki kodu 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yazdıktan sonra 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localhost:3000/admin/blogs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adresi ile giriş yapmayı deneyin. Eğer kullanıcı giriş yapmamışsa sizi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sayfasına yönlendirecektir.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17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Uygulama-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Sayfası(tüm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fonks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partials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nav.ejs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016" y="2123253"/>
            <a:ext cx="4948784" cy="311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8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Ayrıca menüdeki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signout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seçeneği içinde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/user.js içine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 yazılmalıdır. Bu fonksiyon içinde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silinmeli ve ana sayfaya yönlendirilmelidir. Ayrıca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/user2.js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eklenmelidir.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18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Uygulama-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Sayfası(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/user.js, </a:t>
            </a:r>
            <a:r>
              <a:rPr lang="tr-T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/user2.js 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70" y="2164355"/>
            <a:ext cx="4774431" cy="129954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084" y="2164355"/>
            <a:ext cx="4428733" cy="52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6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ile kullanıcı doğrulama işlemi istemci taraflıdır. Bu işlem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ile yapılırsa sunucu taraflı olur. Yani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bilgisi sunucuda tutulur.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19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Uygulama-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Sayfası(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/user.js, </a:t>
            </a:r>
            <a:r>
              <a:rPr lang="tr-T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/user2.js 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487" y="1545525"/>
            <a:ext cx="6386113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711" y="895408"/>
            <a:ext cx="6190488" cy="572907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400" dirty="0"/>
              <a:t>Konular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976" y="1468315"/>
            <a:ext cx="8554916" cy="5253160"/>
          </a:xfrm>
        </p:spPr>
        <p:txBody>
          <a:bodyPr rtlCol="0">
            <a:normAutofit/>
          </a:bodyPr>
          <a:lstStyle/>
          <a:p>
            <a:pPr marL="342900" indent="-342900" algn="just" rtl="0">
              <a:buFont typeface="Arial" panose="020B0604020202020204" pitchFamily="34" charset="0"/>
              <a:buChar char="•"/>
            </a:pPr>
            <a:endParaRPr lang="tr-TR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Resim Yer Tutucusu 7" descr="şafaktan hemen önce, karanlık gökyüzünün altındaki dağlar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>
          <a:xfrm>
            <a:off x="8961919" y="1665520"/>
            <a:ext cx="2757006" cy="2757011"/>
          </a:xfrm>
        </p:spPr>
      </p:pic>
      <p:sp>
        <p:nvSpPr>
          <p:cNvPr id="10" name="Alt Bilgi Yer Tutucusu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/>
              <a:t>Sunu Başlığı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bilgileri sunuda saklar. Ancak istemcide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sessionid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bilgisini bir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olarak tutar. Ancak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datasını kesinlikle istemcide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olarak saklamaz.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20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Uygulama-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Sayfası(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/user.js, </a:t>
            </a:r>
            <a:r>
              <a:rPr lang="tr-T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/user2.js 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10" y="1717004"/>
            <a:ext cx="8307953" cy="39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www.npmjs.com/package/express-session</a:t>
            </a: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github.com/expressjs/session</a:t>
            </a: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express-session</a:t>
            </a: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Kullanım olarak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çok benzemektedir. Bu nedenle çok fazla değişiklik yapmadan uygulamaya entegre edebiliriz.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index2.js’ye aşağıdaki kodu ekleyin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21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Kullanımı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781" y="3200208"/>
            <a:ext cx="9191277" cy="254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1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Conttroller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/auth.js-&gt;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post_login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fonksiyonunda aşağıdaki güncellemeyi yapın.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oluşturulduğunda istemci tarafında bir de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oluşturulur. Bu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vasıtasıyla sunucu kullanıcı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session’larını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ayırt eder.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22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Kullanımı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83" y="1624475"/>
            <a:ext cx="6569009" cy="4823878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663" y="1500813"/>
            <a:ext cx="6149873" cy="16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2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Tüm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fonksiyonlarında aşağıdaki güncellemeyi yapın..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23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Kullanımı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579" y="1862777"/>
            <a:ext cx="6911000" cy="6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9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bilgileri sunucu belleğini şişireceği için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veritabanında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saklanabilir.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connect-session-sequelize</a:t>
            </a: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www.npmjs.com/package/connect-session-sequelize</a:t>
            </a: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Db.js içinde aşağıdaki güncellemeyi yapın.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ndex2.js’de aşağıdaki 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güncellemeleri 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yapın.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24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Kullanımı-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Veritabanında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Saklama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17" y="2400561"/>
            <a:ext cx="6706181" cy="140982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86" y="4607352"/>
            <a:ext cx="5806943" cy="243861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971" y="3855066"/>
            <a:ext cx="3109229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Sayfaya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olduğumuzda aşağıdaki gibi 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 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tabanında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tablosunun oluşturulduğunu çıkış yaptığımızda ise tablo içeriğinin boşaltıldığını görebilirsiniz.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25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Kullanımı-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Veritabanında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Saklama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41" y="1790873"/>
            <a:ext cx="10821338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0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İndex2.js dosyasının daha düzenli olması için birbiriyle ilişkili modülleri bir araya toplayabilirsiniz.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26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Kullanımı-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Veritabanında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Saklama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69" y="1564592"/>
            <a:ext cx="5616427" cy="392464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419" y="1473239"/>
            <a:ext cx="5395428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0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 lnSpcReduction="1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isAuth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bilgisini hatırlanacağı üzere tüm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fonksiyonlardan .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dosyalarına parametre olarak göndermemiz gerekiyordu. Çünkü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partial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dosyasında bu değer kontrol edilerek menülerin hangilerinin gösterileceğine karar veriliyordu.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 her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controllerdan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parametre gönderme işlemi çok sürdürülebilir bir yöntem değildir. Bunun yerine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isAuth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bilgisi tüm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dosyalarından erişilebilecek bir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parametre haline getirilebilir. Bunun için </a:t>
            </a:r>
            <a:r>
              <a:rPr lang="tr-T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index2.js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 içinde </a:t>
            </a:r>
            <a:r>
              <a:rPr lang="tr-T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app.use</a:t>
            </a:r>
            <a:r>
              <a:rPr lang="tr-T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’inde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aşağıdaki işlem yapılmalıdır.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res.locals.isAuth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=.. ve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res.locals.fullname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=.. sunucudan istenen her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request’te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otomatik çalışır ve bu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değişkenleri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eder. Bu değerler tüm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dosyalarında kullanılabilir hale gelir. Bu tanımlamadan sonra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controller’lardaki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isAuth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parametresinin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olarak gönderilme kodlarını silebilirsiniz.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/auth.js içinde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post_login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 içinde aşağıdaki gibi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session’ların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tanımlanmış olması önemlidir.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27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Kullanımı-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Bilgisine Tüm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EJS’lerde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Erişme (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res.locals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08" y="5951157"/>
            <a:ext cx="3017782" cy="381033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08" y="3458523"/>
            <a:ext cx="6934801" cy="14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4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 giriş yaptıktan ve çıkış yaptıktan sonra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/2,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gibi linkleri görmektedir. Bu linklere sahip olan biri giriş yapmadan bu link içeriklerine erişebilir. Bunu engellemek için iki farklı yöntem kullanılabilir.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Birincisi, her bir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route’un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fonksiyonuna aşağıdaki kod eklemek. 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kodları her bir 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fonksiyonda yazmak çok  verimli bir kod örneği değildir. </a:t>
            </a: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Bunun yerine sonraki slayttaki kodlar kullanılabilir.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28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Protection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16" y="2807110"/>
            <a:ext cx="4966488" cy="54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8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Bunun yerine benzer bir kod bir modül içinde yazılıp-&gt;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/auth.js, bu modül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 dosyası içinde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edilerek her bir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route’a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ikinci parametre olarak verilebilir.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isteği geldiğinde önce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isAuth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 çalışır ve giriş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yapılamışsa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sayfasına yönlendirir. Böylece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route’daki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diğer parametre olan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 çalışmaz. Eğer giriş yapılmışsa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(); komutu ile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fonksiyona geçilir.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29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Protection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68" y="2764846"/>
            <a:ext cx="4770533" cy="1524132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410" y="1747226"/>
            <a:ext cx="3406435" cy="243861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564" y="2072015"/>
            <a:ext cx="6198071" cy="477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2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olduktan sonra kullanıcı bilgisayarına içinde benzersiz değer olan bir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yazılır ve sunucuda da bir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açılır. Belirlenen süre kadar bu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her istekte haberleşir ve kullanıcı istekleri yanıtlanır. 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307" y="2515593"/>
            <a:ext cx="8664691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2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gibi yetkisiz bir linke giriş yapmaya çalıştığında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sayfasına yönlendirilmektedir. Kullanıcı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sayfasında giriş yaptığında yetkisiz giriş yapmaya çalıştığı sayfaya otomatik yönlendirilmesi iyi olacaktır.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Bunun için öncelikle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/auth.js içinde aşağıdaki gibi bir güncelleme yapılmalıdır. Yetkisiz giriş yapmaya çalışan link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ismiyle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querystring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olarak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sayfasına gönderilmektedir.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/auth.js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post_login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fonnksiyonunda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bu bilgi aşağıdaki gibi ele alınarak yönlendirme yapılmalıdır.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Querystring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gelmişse ilgili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querystringe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gelmemişse ana sayfaya yönlendirme yapılmalıdır. Böylece hangi sayfaya yetkisiz girilmek istenmişse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olduktan sonra o sayfaya yönlendirilmektedir.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30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34" y="2339866"/>
            <a:ext cx="6302286" cy="138696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736" y="4797014"/>
            <a:ext cx="8169348" cy="13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7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 istek geldiğinde </a:t>
            </a:r>
            <a:r>
              <a:rPr lang="tr-T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res.render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ile sayfa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edilerek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edildiğinde 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ejs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sayfasına parametre gönderilebilmektedir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Ancak </a:t>
            </a:r>
            <a:r>
              <a:rPr lang="tr-T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res.redirect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ile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sayafa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edildiğinde parametre gönderilememektedir. 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 durumda sayfalar arasında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ile bilgi taşınabilir. Örneğin kullanıcı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işleminde kullanıcı kayıtlı ise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sayfasına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res.redirect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ile yönlendirilebilir. Bu durumda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sayfasında kullanıcıya zaten kayıtlı olduğu ve giriş yapabileceği mesajı verilebilir. İşte bu mesaj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ile taşınabilir.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Contorllers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/auth.js sayfasında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post_register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fonksiyonunda kullanıcı zaten varsa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oluşturun.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31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&gt;Sayfalar Arasında Bilgi Taşıma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054" y="2828804"/>
            <a:ext cx="7088683" cy="389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8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/auth.js sayfasında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get_login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fonksiyonunda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elde edilerek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sayfasına gönderilmelidir.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32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&gt;Sayfalar Arasında Bilgi Taşıma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463" y="1601607"/>
            <a:ext cx="8251924" cy="150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6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içinde birden fazla bilgi saklanması istenirse aktarılan bilgi nesne olarak tanımlanabilir. Örneği aşağıda gösterilmektedir.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33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&gt;Sayfalar Arasında Bilgi Taşıma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87" y="1569955"/>
            <a:ext cx="7635902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2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Login.ejs</a:t>
            </a:r>
            <a:r>
              <a:rPr lang="tr-T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dosyası da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parametresinin formatı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değiştirğinden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aşağıdaki gibi güncellenmelidir.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Ayrıca farklı yerlerde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parametresi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sayfasına gönderilmektedir. Tümü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özelliklerini içeren nesne formatına dönüştürülmelidir. Aksi halde ilgili istek işlendiğinde hata alınır.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34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&gt;Sayfalar Arasında Bilgi Taşıma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208" y="1648236"/>
            <a:ext cx="7208403" cy="76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2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CSRF siteler arası </a:t>
            </a: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talep sahteciliğidir. </a:t>
            </a:r>
            <a:r>
              <a:rPr lang="tr-T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Genel </a:t>
            </a: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 olarak sitenin açığından faydalanarak siteye sanki o kullanıcıymış gibi erişerek işlem yapmasını sağlar. Genellikle GET </a:t>
            </a:r>
            <a:r>
              <a:rPr lang="tr-T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request’leri</a:t>
            </a:r>
            <a:r>
              <a:rPr lang="tr-T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SESSION işlemlerinin doğru kontrol edilememesi durumlarındaki açıklardan saldırganların faydalanmasını </a:t>
            </a:r>
            <a:r>
              <a:rPr lang="tr-T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sağlamaktadır.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Aşağıdaki şekilde A kullanıcısı </a:t>
            </a:r>
            <a:r>
              <a:rPr lang="tr-T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aracılığıyla sisteme girer ve hangi </a:t>
            </a:r>
            <a:r>
              <a:rPr lang="tr-T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session’ın</a:t>
            </a:r>
            <a:r>
              <a:rPr lang="tr-T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hangi kullanıcıya ait olduğunu anlamak için A kullanıcısının bilgisayarını bir </a:t>
            </a:r>
            <a:r>
              <a:rPr lang="tr-T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tr-T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atılır. Bu </a:t>
            </a:r>
            <a:r>
              <a:rPr lang="tr-T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tr-T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sahip olan kişiler </a:t>
            </a:r>
            <a:r>
              <a:rPr lang="tr-T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bilgilerine erişebilir. Yetkili hale gelir. B kullanıcısı normal şartlarda aşağıdaki formu sunucuya gönderirse post işlemi gerçekleşmez. Çünkü B kullanıcısının bilgisayarında </a:t>
            </a:r>
            <a:r>
              <a:rPr lang="tr-T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tr-T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yoktur. Ancak B kullanıcısı bu formu bir </a:t>
            </a:r>
            <a:r>
              <a:rPr lang="tr-T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email’deki</a:t>
            </a:r>
            <a:r>
              <a:rPr lang="tr-T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resmin linki içine gömerse ve A kullanıcısı da buna tıklarsa A kullanıcısının bilgisayarında </a:t>
            </a:r>
            <a:r>
              <a:rPr lang="tr-T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tr-T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olduğundan bu bilgiler post işlemi gerçekleşir ve para B kullanıcısının hesabına gider.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35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CSRF (Cross Site </a:t>
            </a:r>
            <a:r>
              <a:rPr lang="tr-T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Forgery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791" y="2934192"/>
            <a:ext cx="6810887" cy="384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6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CSRF 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 işe yarar?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CSRF 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Nedir? İlk olarak ifade etmek gerekirse CSRF zafiyetinin önlenmesi açısından en önemli ve popüler yöntemdir. CSRF 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yöntemi temelde benzersiz ve gizli bir değer alarak formlara gömülen ve bu sayede kullanıcının başarıyla oturum açma işleminden sonra oluşturulan değerdir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Aşağıdaki şekilde de görüleceği üzere kullanıcı örneğin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formunu talep ettiğinde sunucu tarafından kullanıcıya bir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bilgisi gönderilir. Kullanıcı formu post ettiğinde bu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bilgisi tekrar sunucuya gider. Böylece sunucu yetkisiz kişileri yakalar. Çünkü bir önceki örnekteki B kullanıcısının sunucunun gönderdiği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bilgisini tahmin edip kendi oluşturduğu forma ekleme ihtimali yoktur. 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36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CSRF (Cross Site </a:t>
            </a:r>
            <a:r>
              <a:rPr lang="tr-T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Forgery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366" y="3213347"/>
            <a:ext cx="7119834" cy="332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4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csurf</a:t>
            </a: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ndex2.js içinde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csurf’ü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edin.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middleware’lerinden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sonra bu önemli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csurf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middleware’ini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yandaki </a:t>
            </a:r>
          </a:p>
          <a:p>
            <a:pPr algn="just"/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gibi ekleyin.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37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CSRF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Uygulama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65" y="1724405"/>
            <a:ext cx="5723116" cy="138696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417" y="1354836"/>
            <a:ext cx="3635055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7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 bu haliyle çalıştırılıp herhangi bir formdan örneğin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formundan post işlemi yapılırsa aşağıdaki hata alınır. Çünkü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formu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edildiğinde sunucudan bir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bilgisi geldi ve bu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bilgisinin post işleminde mutlaka sunucuya gönderilmesi gerekmektedir.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38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CSRF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Uygulama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939" y="1922763"/>
            <a:ext cx="4526469" cy="335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5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/auth.js/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get_login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fonksiyonunda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csrfToken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bilgisi aşağıdaki gibi alınarak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login.ejs’ye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parametre olarak gönderilmelidir.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39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CSRF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Uygulama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731" y="1519492"/>
            <a:ext cx="7196762" cy="337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0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Öncelikle congig.js içinde veri tabanı 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ismini </a:t>
            </a:r>
            <a:r>
              <a:rPr lang="tr-T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blogdbauthentication</a:t>
            </a:r>
            <a:r>
              <a:rPr lang="tr-T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olarak güncelleyin. Bu isimde bir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veritabanını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myql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üzerinde oluşturun.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tr-T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/user.js 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dosyasını oluşturup içeriğini aşağıdaki gibi düzenleyin.</a:t>
            </a:r>
            <a:endParaRPr lang="tr-T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Uygulama(</a:t>
            </a:r>
            <a:r>
              <a:rPr lang="tr-T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index2.js, </a:t>
            </a:r>
            <a:r>
              <a:rPr lang="tr-TR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tr-T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/user.js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081" y="1803951"/>
            <a:ext cx="3776158" cy="462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7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Ayrıca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dosyasında form post edilirken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csrfToken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bilgisi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içinde gönderilmelidir.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İnput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name=«_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csrf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 şeklinde olmalıdır. 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 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edildiğinde aşağıdaki sayfa kaynağında da görüleceği üzere 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csrfToken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değeri 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içine eklenmiş olacaktır.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40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CSRF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Uygulama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870" y="1824890"/>
            <a:ext cx="7192705" cy="2571264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128" y="4809022"/>
            <a:ext cx="6058425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5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Ayrıca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dosyasında form post edilirken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csrfToken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bilgisi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içinde gönderilmelidir.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İnput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name=«_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csrf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 şeklinde olmalıdır. 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 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edildiğinde aşağıdaki sayfa kaynağında da görüleceği üzere 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csrfToken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değeri 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içine eklenmiş olacaktır.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41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CSRF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Uygulama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870" y="1824890"/>
            <a:ext cx="7192705" cy="2571264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128" y="4809022"/>
            <a:ext cx="6058425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4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 için yaptığımız bütün işlemleri tüm formlar için yapmalıyız.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Öncelikle form olan bütün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ejs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dosyalarına aşağıdaki satırı ekleyin.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Bunun dışında her form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edildiğinde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csrfToken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parametresi gönderilmelidir. Ancak her form için bunu tek, tek yapmak yerine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/csrf.js isimli bir dosya oluşturup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csrfToken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bilgisinin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bir değişken olarak aşağıdaki gibi tanımlanabilir. Bu tanımlamadan sonra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app.use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index2.js’de kullanıma açılabilir. Ancak bunu tüm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route’larda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kullanmak istemiyoruz. Sadece formların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get’lerinde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kullanmak istiyoruz. Bu nedenle sadece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olan form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route’larında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ikinci parametre olarak çağrılacaktır.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/auth.js için aşağıdaki gibi güncellenebilir. Benzer güncelleme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 dosyasında da yapılmalıdır.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42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CSRF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Uygulama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90" y="1714490"/>
            <a:ext cx="5590335" cy="290156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90" y="3826662"/>
            <a:ext cx="3490262" cy="998307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942" y="3526912"/>
            <a:ext cx="4435224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9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sayfalarında yani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blog-create.ejs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blog-edit.ejs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sayfalarında file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upload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ile dosya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dosya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yükleme işlemi yapıldığından dolayı form içinde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ile _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cdrf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bilgisinin gönderilmesi yeterli olmamaktadır.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 tarz durumlarda _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csrf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bilgisi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querystring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olarak post edilmelidir. Bunun için forma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linki eklenmelidir. Bu link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linkiyle aynı olmalıdır ve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ayrıca_csrf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bilgisini içeren bir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içermelidir.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Blog-create.ejs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blog-edit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dosyalarında sırasıyla aşağıdaki güncellemeler yapılmalıdır.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43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CSRF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Uygulama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659" y="2891609"/>
            <a:ext cx="9801802" cy="42353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659" y="3773751"/>
            <a:ext cx="9257449" cy="38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Gmail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hesabınızdan mail gönderebilmek için öncelikle mutlaka 2 adımlı doğrulamayı açmanız gerekir.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 doğrulmayı açtıktan sonra bu bölüme girerek sayfanın en altında bulunan uygulama şifresini oluşturun ve bu şifreyi mail gönderirken kullanın.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44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&gt;Mail Gönderme-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NodeMailer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Kütüphanesi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91" y="1473239"/>
            <a:ext cx="11248095" cy="1699407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369" y="4156272"/>
            <a:ext cx="6635877" cy="246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6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https://nodemailer.com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</a:t>
            </a: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nodemailer</a:t>
            </a: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helpers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/send-mail.js dosyasını aşağıdaki gibi düzenleyin. Congi.js dosyasını da aşağıdaki gibi düzenleyin.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adım doğrulamadan elde ettiğiniz uygulama şifresidir.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45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&gt;Mail Gönderme-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NodeMailer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Kütüphanesi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12" y="2495133"/>
            <a:ext cx="3943792" cy="3245777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396" y="2495133"/>
            <a:ext cx="3185436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0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Helpers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/send-mail.js dosyası içindeki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/auth.js içindeki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register_post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fonksiyonunda aşağıdaki gibi kullanılarak mail gönderme işlemi gerçekleştirilebilir.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46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&gt;Mail Gönderme-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NodeMailer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Kütüphanesi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47" y="2067640"/>
            <a:ext cx="4130398" cy="419136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47" y="2650421"/>
            <a:ext cx="4397121" cy="3825572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683" y="1537648"/>
            <a:ext cx="3848433" cy="2903472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4661" y="4864232"/>
            <a:ext cx="6420984" cy="62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2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 şifreyi sıfırlama için sunucudan bir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isteğinde bulunacak, kullanıcıdan bu isteğe karşılık bir e-mail bilgisi girmesi istenecek ve bu isteğe karşılık sunucu kullanıcıya içinde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bilgisi olan bir link bilgisini mail olarak gönderecek.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bilgisinin bir örneği de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veritabanına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saklanacak. Kullanıcı linki tıkladığında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lindeki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ile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veritabanındaki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karşılaştırılarak eşleşirse kullanıcı karşısına yeni parola girebileceği bir form gelecek ve kullanıcı yeni parolasını girerek post edecek.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47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369" y="2364982"/>
            <a:ext cx="8199831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9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Öncelikle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sayfasına aşağıdaki gibi parola sıfırla linki ekleyin.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reset-password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routune’a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gittiğine dikkat edin. Başında / işareti olmadığından hangi konumdaysa onun sonuna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reset-password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ekler. Yani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route’ında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olduğu için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reset-password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linki de aslında ……/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reset-password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şeklinde oluşturulur. Aslında zaten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route’ında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olduğumuz için tekrar 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href’de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uzun uzun 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reset-password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yazmaya gerek yoktur.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48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579" y="4062197"/>
            <a:ext cx="4968671" cy="247671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344" y="2105762"/>
            <a:ext cx="7148179" cy="17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1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Paraolayı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sıfırlaya tıklayınca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reset-password.ejs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edilmelidir. Bu nedenle bu dosyayı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login.ejs’den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kopyalayarak ve içeriğini aşağıdaki gibi güncelleyerek oluşturun.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49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550" y="3151953"/>
            <a:ext cx="3021049" cy="129926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94" y="1672083"/>
            <a:ext cx="8245555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8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ndex2.js dosyasına user.js modelini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edin. Ayrıca User ile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arasında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one-to-many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ilişkisi oluşturun. </a:t>
            </a:r>
            <a:endParaRPr lang="tr-T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Uygulama(</a:t>
            </a:r>
            <a:r>
              <a:rPr lang="tr-T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index2.js, </a:t>
            </a:r>
            <a:r>
              <a:rPr lang="tr-TR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tr-T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/user.js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517" y="1703255"/>
            <a:ext cx="5335980" cy="284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8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Sonrasında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reset-password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rootları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oluşturulmalıdır. Bu hem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hem de post için oluşturularak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fonksiyonları da belirlenmelidir.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/auth.js aşağıdaki gibi güncellenmelidir.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/auth.js içine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get_reset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post_reset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fonksiyonları yazılmalıdır.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50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23" y="1605732"/>
            <a:ext cx="6228605" cy="104954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752" y="3758627"/>
            <a:ext cx="6294665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3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Ayrıca post işleminin çalışması için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tablosuna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/user.js içinde aşağıdaki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field’lar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eklenmelidir.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51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91" y="1255404"/>
            <a:ext cx="5029636" cy="3734124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416" y="1255403"/>
            <a:ext cx="6828071" cy="3184711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6428" y="4816977"/>
            <a:ext cx="2530059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7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52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42" y="1339581"/>
            <a:ext cx="3924640" cy="1699407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562" y="1141644"/>
            <a:ext cx="4587638" cy="2385267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26" y="3389412"/>
            <a:ext cx="3871295" cy="1699407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7541" y="5265984"/>
            <a:ext cx="8390347" cy="11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2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Post_reset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fonsiyonunda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kullanıcıya gönderdiğimiz link aşağıdaki gibiydi.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 nedenle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new-password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isimli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post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route’ları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controllerlarını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aşağıdaki gibi tanımlamalıyız.</a:t>
            </a: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53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02" y="1370360"/>
            <a:ext cx="7414911" cy="335348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02" y="2597516"/>
            <a:ext cx="6297750" cy="646845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401" y="2597516"/>
            <a:ext cx="7376799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0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/auth.js/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get_newpassword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controller’ı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aşağıdaki gibidir. Bu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safyafa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ilgili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tarihi kontrol edilerek tarih geçmişse ya da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yoksa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reset-password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route’ına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yönlendirme yapılarak mesaj verilmektedir.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eskimediyse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new-password.ejs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view’ı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edilmektedir. Bu dosyaya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userId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parametresinin gönderildiğine dikkat edin. Bu değer formdaki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aracalığıyla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post_newpassword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fonksiyonuna gönderilecektir.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54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92" y="2264055"/>
            <a:ext cx="7376799" cy="409229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914" y="2264055"/>
            <a:ext cx="4046571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5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new-password.ejs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dosyasını aşağıdaki gibi hazırlayın.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Reset-password.ejs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dosyasından faydalanabilirsiniz. 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55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818" y="1387346"/>
            <a:ext cx="8329382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2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new-password.ejs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dosyasında post işlemi gerçekleştirildiğinde çalışacak 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/auth.js/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post_newpassword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metodunu aşağıdaki gibi yazın. </a:t>
            </a: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56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19" y="1900152"/>
            <a:ext cx="5052498" cy="374174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436" y="1791762"/>
            <a:ext cx="4724809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algn="just"/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Farklı yetkilere sahip role grupları oluşturmak için </a:t>
            </a:r>
            <a:r>
              <a:rPr lang="tr-T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tr-T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/role.js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altında bir model oluşturalım.</a:t>
            </a: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Index2.js sayfasında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many-to-many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ilişki oluşturun.</a:t>
            </a: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57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&gt;Role Modellerinin Tanımlanması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1" y="1331951"/>
            <a:ext cx="3162574" cy="1943268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586" y="4249078"/>
            <a:ext cx="3619814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4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algn="just"/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değerleri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veritabanına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yazın. </a:t>
            </a:r>
            <a:r>
              <a:rPr lang="tr-T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tr-T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/dummy-data.js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dosyasında aşağıdaki güncellemeyi yapın. </a:t>
            </a: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58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&gt;Role Modellerinin Tanımlanması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586" y="1473239"/>
            <a:ext cx="7643522" cy="37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8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algn="just"/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değerleri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veritabanına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yazın. </a:t>
            </a:r>
            <a:r>
              <a:rPr lang="tr-T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tr-T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/dummy-data.js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dosyasında aşağıdaki güncellemeyi yapın. </a:t>
            </a: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59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&gt;Role Modellerinin Tanımlanması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53" y="1731650"/>
            <a:ext cx="1638442" cy="3444538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019" y="1759473"/>
            <a:ext cx="1371719" cy="363505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150" y="1759473"/>
            <a:ext cx="8458996" cy="342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1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klasörüne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resgister.ejs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dosyasını oluşturun. </a:t>
            </a:r>
            <a:endParaRPr lang="tr-T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Uygulama(</a:t>
            </a:r>
            <a:r>
              <a:rPr lang="tr-T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index2.js, </a:t>
            </a:r>
            <a:r>
              <a:rPr lang="tr-TR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tr-T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/user.js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91" y="1621020"/>
            <a:ext cx="5693117" cy="434016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396" y="1621020"/>
            <a:ext cx="6227759" cy="298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1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algn="just"/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 içine aşağıdaki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route’ı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ekleyin.</a:t>
            </a: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 içine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get_roles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fonksiyonunu ekleyin. </a:t>
            </a:r>
            <a:r>
              <a:rPr lang="tr-T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  <a:r>
              <a:rPr lang="tr-T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nesnesinin User 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nesnesini de içereceğini ve </a:t>
            </a:r>
            <a:r>
              <a:rPr lang="tr-T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roles.users</a:t>
            </a:r>
            <a:r>
              <a:rPr lang="tr-T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şeklinde ulaşabileceğinize dikkat edin.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60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&gt;Role Modellerinin Listelenmesi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12" y="1356635"/>
            <a:ext cx="4229467" cy="434378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651" y="3409118"/>
            <a:ext cx="4930567" cy="3200677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312" y="2756360"/>
            <a:ext cx="3369836" cy="4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/role-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list.ejs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view’ını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ekleyin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Diğer listeleme dosyalarından yararlanabilirsiniz. Örneğin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category-list.ejs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dosyasını kopyalayıp üzerinde değişiklik yapabilirsiniz.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aşağıdaki gibidir.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61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&gt;Role Modellerinin Listelenmesi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361" y="1641694"/>
            <a:ext cx="6916616" cy="489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0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/role-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list.ejs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sayfasındaki tabloyu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dattable’a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çevirmek için aşağıdaki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script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body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tagının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bitiminden önce eklenebilir. Kütüphaneler için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head.ejs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dosyasına bakın.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62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&gt;Role Modellerinin Listelenmesi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138" y="1577041"/>
            <a:ext cx="5433531" cy="2872989"/>
          </a:xfrm>
          <a:prstGeom prst="rect">
            <a:avLst/>
          </a:prstGeom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31" y="4497099"/>
            <a:ext cx="8937978" cy="229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4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 içine aşağıdaki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route’ı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ekleyin.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csrf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doğrulama kodunun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olarak erişime açıldığına dikkat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edin.formun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işleminde bu kod forma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olarak eklenerek post işleminde gönderilecek. 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63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&gt;Role Modellerinin Düzeltilmesi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46" y="1951193"/>
            <a:ext cx="5143946" cy="434378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46" y="2739684"/>
            <a:ext cx="6287045" cy="2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8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/role-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view’ını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oluşturun.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Category-edit.ejs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dosyasından faydalanın. Kopyalayıp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editleyin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İlgili role için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user’larında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kaydın altında listelendiğine dikkat edin.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64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&gt;Role Modellerinin Düzeltilmesi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326" y="1647557"/>
            <a:ext cx="8390347" cy="2789162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244" y="4519437"/>
            <a:ext cx="6180356" cy="20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7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Editlencek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role’un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altında listelenen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için Role Çıkar butonunun eklendiğine dikkat edin. Ayrıca ikinci forma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ection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bilgisi eklendiğine dikkat edin. Aksi halde iki formun post işlemi de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/: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route’ına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gider.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65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&gt;Role Modellerinin Düzeltilmesi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8" y="1807557"/>
            <a:ext cx="7597798" cy="3825572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4774" y="2252271"/>
            <a:ext cx="4454851" cy="237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4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 isteğini ele almak için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 içine aşağıdaki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route’ı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ekleyin.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 içine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post_role_edit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fonksiyonunu ekleyin.</a:t>
            </a: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66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&gt;Role Modellerinin Düzeltilmesi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650" y="1473239"/>
            <a:ext cx="4854361" cy="38103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322" y="2760828"/>
            <a:ext cx="5197290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2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Role-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sayfasındaki Role Çıkar butonu için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tanımlanması.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 içine aşağıdaki gibi tanımlanmalıdır. 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/: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post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route’ından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önce tanımlandığına dikkat edin. Aksi halde sürekli 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/: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route’ı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çalışır.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67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User’ların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Role modelden çıkarılması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941" y="4945617"/>
            <a:ext cx="7132938" cy="108213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098" y="1649681"/>
            <a:ext cx="5494496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5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 içine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post_role_linkremove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 tanımlayın. Klasik sorgunun çalıştırılabileceğine dikkat edin. Bunun için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sequelize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nesnesi ve 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backtick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(`  `) kullanılmaktadır.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68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User’ların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Role modelden çıkarılması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20" y="1672487"/>
            <a:ext cx="7064352" cy="23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Siz kodlayın.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69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User’ların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ilinmesi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535" y="1473239"/>
            <a:ext cx="7186283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2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Password’ü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Veritabanına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şifreleyerek saklamak için </a:t>
            </a:r>
            <a:r>
              <a:rPr lang="tr-T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bcrypt</a:t>
            </a:r>
            <a:r>
              <a:rPr lang="tr-T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kütüphanesi kullanılabilir. Aşağıdaki gibi kurulabilir.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www.npmjs.com/package/bcrypt</a:t>
            </a: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tr-T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tr-T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bcrypt</a:t>
            </a:r>
            <a:endParaRPr lang="tr-T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7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Uygulama-User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514" y="2969446"/>
            <a:ext cx="4599973" cy="32766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513" y="3623592"/>
            <a:ext cx="5367509" cy="35053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513" y="4369737"/>
            <a:ext cx="8604467" cy="110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Partials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nav.js’e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aşağıdaki gibi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linkleri eklenmelidir.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70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NavBar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Güncellemesi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591" y="1473239"/>
            <a:ext cx="7780694" cy="815411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665" y="2562017"/>
            <a:ext cx="4869023" cy="161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2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admin.js’e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aşağıdaki gibi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routes’ı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ekleyin.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admin.js’e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get_user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fonksiyonunu ekleyin.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içine Role tablosunun da dahil edildiğine ve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users.roles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şeklinde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user-list.ejs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 içinde erişebileceğinize dikkat edin.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71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910" y="1473239"/>
            <a:ext cx="4016088" cy="26672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591" y="2781338"/>
            <a:ext cx="5159187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8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user-list.ejs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view’ını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ekleyin. role-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list.ejs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dosyasından faydalanabilirsiniz. İlgili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user’a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ait role isimlerinin de bir sütunda yer aldığına dikkat edin.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72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11" y="1597815"/>
            <a:ext cx="7559695" cy="4968671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559" y="2654447"/>
            <a:ext cx="5969732" cy="24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8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admin.js’e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aşağıdaki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route’ı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ekleyin.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 içine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get_user_edit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fonksiyonunu ekleyin. User-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tablosundaki tüm kayıtların da gönderildiğine dikkat edin. Bunun nedeni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editlenirken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user’a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ait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roller’de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değiştirilebilir. Bu nedenle Role tablosundaki bütün roller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checkbox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olarak listelenmeli ve o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user’a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ait roller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checked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olmalıdır. Kullanıcı isterse bunları değiştirebilmelidir.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73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44" y="1335024"/>
            <a:ext cx="5701372" cy="27643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450" y="3028015"/>
            <a:ext cx="6304877" cy="322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6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user-edit.ejs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view’ını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ekleyin..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74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12" y="1588039"/>
            <a:ext cx="9069431" cy="366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0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user-edit.ejs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view’ını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ekleyin.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İnput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checkbox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nesnesinin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Id’si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ile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nesnesinin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özelliği aynı olmalıdır.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 özelliği «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[]» dizi şeklinde tanımlanmalıdır. Çünkü birden fazla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checkbox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seçilebilir.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User.roles.some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 ilgili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user’a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ait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role.id’nin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checkbox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olarak eklenen role.id ile aynı olması durumunda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döndürür ve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checkbox’a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checked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özelliği eklenerek seçili hale getirir. Böylece kullanıcıya ait roller seçili gelir.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 metodunda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[]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name’ine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nesne olarak erişebilmek için </a:t>
            </a:r>
            <a:r>
              <a:rPr lang="tr-T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index2.js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dosyasında 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app.use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express.urlencoded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r>
              <a:rPr lang="tr-TR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extended:true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})); satırında </a:t>
            </a:r>
            <a:r>
              <a:rPr lang="tr-T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extended</a:t>
            </a:r>
            <a:r>
              <a:rPr lang="tr-T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parametresi mutlaka </a:t>
            </a:r>
            <a:r>
              <a:rPr lang="tr-T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tr-T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olmalıdır. Aksi halde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bir parametre olarak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body’e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eklenir.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75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415" y="3071861"/>
            <a:ext cx="6438900" cy="358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7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admin.js’e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post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route’ını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ekleyin.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 altına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post_user.edit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fonksiyonunu ekleyin.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76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99" y="1339877"/>
            <a:ext cx="4823878" cy="2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2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77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159" y="213247"/>
            <a:ext cx="9052967" cy="65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1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 ve rol tanımlarını gerçekleştirdik. Şimdi hangi kullanıcı giriş yapmışsa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listesinde onun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bloglarını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gösterelim. Ancak kullanıcı rolü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ise tüm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blogları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görebilsin ve üzerinde işlem yapabilsin.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Dumy-data.js’de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bloglara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userId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verilerini ekleyin ve tabloları tekrar oluşturun.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78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Kullanıcıya Göre Yetkilendirme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10" y="2062814"/>
            <a:ext cx="3680779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6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Blog-list’de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sadece kullanıcıya ait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blogları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görmek için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userId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olarak elde edilmelidir.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Controller/auth.js/</a:t>
            </a:r>
            <a:r>
              <a:rPr lang="tr-T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post_login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fonskyionunda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aşağıdaki güncellemeyi yapın. Burada kullanıcıya ait roller de elde edilmelidir. Bu bilgiyi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user.getRoles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 ile elde edebilirsiniz. Ancak bu bilgide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rolename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bilgisi bize liste olarak lazımdır.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Bunun için aşağıdaki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 kullanılır. Her bir name bilgisi liste haline getirilir.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79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Kullanıcıya Göre Yetkilendirme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403" y="2933633"/>
            <a:ext cx="7806363" cy="2517598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544" y="2327128"/>
            <a:ext cx="6248942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5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/auth.js dosyasını oluşturun ve kayıt için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post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metodlarını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yazın. </a:t>
            </a:r>
            <a:endParaRPr lang="tr-T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8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Uygulama-User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/auth.js)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081" y="1252660"/>
            <a:ext cx="6621589" cy="546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blog_list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fonksiyonunda aşağıdaki güncellemeyi yapın.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includes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metodu role listesi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moderator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bilgisini içeriyorsa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değilse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değeri döndürülmektedir. Bu bilgiler kullanılarak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koşulu düzenlenmektedir. Giriş yapan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moderator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userid’ye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göre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bloglar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çekilmektedir.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80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Kullanıcıya Göre Yetkilendirme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264" y="2127583"/>
            <a:ext cx="6496077" cy="300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0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blog_create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fonksiyonuna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userId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ekleme işlemi de aşağıdaki gibi eklenmelidir.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81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Kullanıcıya Göre Yetkilendirme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660" y="1601245"/>
            <a:ext cx="7338696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7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Moderatör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rolüne göre kullanıcı karşısına farklı menülerin gelmesi için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içinde kullanıcı rolüne göre menüler gösterilmelidir.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Bunun için kullanıcının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moderatör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mü (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isModerator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veya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mi? (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isAdmin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olduğunu tutan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değişkenler oluşturulmalıdır.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değişken tanımlarının hepsini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/locals.js içinde aşağıdaki gibi yapabilir.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isAuth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tanımını daha önce index2.js içinde yapmıştık. Bu tanım ve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fullname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tanımı index2.js’den silinerek aşağıdaki iki satır kod eklenebilir.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App.use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ile kullanılan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 istek için çalışır. Böylece tüm .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dosyaları için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tanımlı değişkenler erişilebilir olur.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isAdmin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isModerator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değişkenleri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/auth.js/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post_login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 içinde tanımlanan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userroles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session’una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göre belirlenmektedir.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82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Rollere Göre Yetkilendirme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184" y="4392786"/>
            <a:ext cx="1310754" cy="35817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184" y="4033704"/>
            <a:ext cx="6988146" cy="312447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991" y="4953815"/>
            <a:ext cx="8428450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0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view’ını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aşağıdaki gibi düzenleyin.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83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Rollere Göre Yetkilendirme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627" y="2002592"/>
            <a:ext cx="7475868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5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view’ını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aşağıdaki gibi düzenleyin.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84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Rollere Göre Yetkilendirme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311" y="1566349"/>
            <a:ext cx="5639289" cy="33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view’ını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aşağıdaki gibi düzenleyin.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85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Rollere Göre Yetkilendirme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515" y="1561938"/>
            <a:ext cx="7734970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3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Nav.ejs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view’ını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aşağıdaki gibi düzenleyin.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86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Rollere Göre Yetkilendirme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275" y="1367981"/>
            <a:ext cx="9579550" cy="215893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807" y="3994561"/>
            <a:ext cx="9096440" cy="215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8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Buraya kadar yapılan işlemde rollere göre kullanıcıların ulaşabildiği menüler değişmektedir. Ancak sisteme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olan ve ilgili sayfaya erişmek için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bilgisini bilen kullanıcı yetkisiz bir şekilde o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ile ilgili sayfaya erişebilmektedir.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Örneğin aşağıdaki ekranda Umay kullanıcısı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moderatör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olmasına karşın 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route’ını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vererek yetkisiz bir şekilde bu sayfaya erişebilmektedir. Bu nedenle sayfalara erişim rollere göre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bazında da düzenlenmelidir.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Daha önceki düzenlemede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isAuth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fonksiyonuna göre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düzeyinde kontrol yapılmaktaydı. Bu kontrol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isAdmin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isModerator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düzeyinde yeniden düzenlenmelidir.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87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Düzeyine Rollere Göre Yetkilendirme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16" y="3597685"/>
            <a:ext cx="10671784" cy="2873898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870" y="2921423"/>
            <a:ext cx="5639289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8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Auth.js dosyası hatırlayacağınız üzere aşağıdaki gibiydi. Bu modül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reuire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edilerek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isAuth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değişkenine aktarılmakta ve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isAuth’da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belirlenirken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callback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 parametresi olarak verilmekteydi. Böylece yetkisiz kişilerin ilgili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route’a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girişi engellemekteydi.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Şimdi  bu işlemi isAdmin.js ve isModerator.js modülleri ile yapabiliriz.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/isAdmin.js ve isModarator.js modüllerini yazın.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88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Düzeyine Rollere Göre Yetkilendirme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156" y="2536152"/>
            <a:ext cx="6706181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Şimdi  bu işlemi isAdmin.js ve isModerator.js modülleri ile yapabiliriz.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/isAdmin.js ve isModarator.js modüllerini yazın.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isModerator’de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moderatör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değilse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sayfasına yönlendirilmektedir. İkisinden biri ise ilgili sayfaya girebilmektedir. Her ikisinin yetkili olduğu sayfa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sayfaları ile  ilgili olduğundan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 içinde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route’larında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isModerator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callback’i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mutlaka çalıştırılmalıdır.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89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Düzeyine Rollere Göre Yetkilendirme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00" y="2456144"/>
            <a:ext cx="7910245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0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/auth.js dosyasını oluşturun ve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router’ları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oluşturup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edin. İndex2.js içinde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edin ve kullanın.</a:t>
            </a:r>
            <a:endParaRPr lang="tr-T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9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Uygulama-User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/auth.js, index2.js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02" y="1552634"/>
            <a:ext cx="6016590" cy="3134858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284" y="1640036"/>
            <a:ext cx="4613826" cy="71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0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 içindeki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routes’ları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aşağıdaki gibi düzenleyin.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90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Düzeyine Rollere Göre Yetkilendirme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358" y="1457475"/>
            <a:ext cx="5713291" cy="52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9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00332"/>
            <a:ext cx="10970808" cy="5253160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 içindeki </a:t>
            </a:r>
            <a:r>
              <a:rPr lang="tr-T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routes’ları</a:t>
            </a:r>
            <a:r>
              <a:rPr lang="tr-T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aşağıdaki gibi düzenleyin.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91</a:t>
            </a:fld>
            <a:endParaRPr lang="tr-TR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Düzeyine Rollere Göre Yetkilendirme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556" y="1374075"/>
            <a:ext cx="6972904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5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5_TF89338750_Win32.potx" id="{7F167A53-1BFB-47B1-B18D-80965C855A21}" vid="{3E5DCE5D-3C45-4BA8-AE8E-27C7B8135B92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71af3243-3dd4-4a8d-8c0d-dd76da1f02a5"/>
    <ds:schemaRef ds:uri="http://schemas.microsoft.com/office/2006/documentManagement/types"/>
    <ds:schemaRef ds:uri="http://www.w3.org/XML/1998/namespace"/>
    <ds:schemaRef ds:uri="16c05727-aa75-4e4a-9b5f-8a80a1165891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{B9600D50-79FC-4702-97E9-0C6F6FCBBC9D}tf89338750_win32</Template>
  <TotalTime>43176</TotalTime>
  <Words>3616</Words>
  <Application>Microsoft Office PowerPoint</Application>
  <PresentationFormat>Geniş ekran</PresentationFormat>
  <Paragraphs>1067</Paragraphs>
  <Slides>91</Slides>
  <Notes>91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91</vt:i4>
      </vt:variant>
    </vt:vector>
  </HeadingPairs>
  <TitlesOfParts>
    <vt:vector size="96" baseType="lpstr">
      <vt:lpstr>Arial</vt:lpstr>
      <vt:lpstr>Calibri</vt:lpstr>
      <vt:lpstr>Times New Roman</vt:lpstr>
      <vt:lpstr>Univers</vt:lpstr>
      <vt:lpstr>GradientUnivers</vt:lpstr>
      <vt:lpstr>Node.js-AUTHENTICATION</vt:lpstr>
      <vt:lpstr>Konular</vt:lpstr>
      <vt:lpstr>Authentication</vt:lpstr>
      <vt:lpstr>Authentication-&gt;Uygulama(index2.js, models/user.js)</vt:lpstr>
      <vt:lpstr>Authentication-&gt;Uygulama(index2.js, models/user.js)</vt:lpstr>
      <vt:lpstr>Authentication-&gt;Uygulama(index2.js, models/user.js)</vt:lpstr>
      <vt:lpstr>Authentication-&gt;Uygulama-User Register</vt:lpstr>
      <vt:lpstr>Authentication-&gt;Uygulama-User Register(controllers/auth.js)</vt:lpstr>
      <vt:lpstr>Authentication-&gt;Uygulama-User Register(routes/auth.js, index2.js)</vt:lpstr>
      <vt:lpstr>Authentication-&gt;Uygulama-User Register(models/dummy-data.js)</vt:lpstr>
      <vt:lpstr>Authentication-&gt;Uygulama-Login Sayfası()</vt:lpstr>
      <vt:lpstr>Authentication-&gt;Uygulama-Login Sayfası()</vt:lpstr>
      <vt:lpstr>Authentication-&gt;Uygulama-Login Sayfası(auth/login.ejs)</vt:lpstr>
      <vt:lpstr>Authentication-&gt;Uygulama-Login Sayfası(controllers/auth.js, routes/auth.js)</vt:lpstr>
      <vt:lpstr>Authentication-&gt;Uygulama-Login</vt:lpstr>
      <vt:lpstr>Authentication-&gt;Uygulama-Login Sayfası(tüm controller fonks., partials/nav.ejs)</vt:lpstr>
      <vt:lpstr>Authentication-&gt;Uygulama-Login Sayfası(tüm controller fonks., partials/nav.ejs)</vt:lpstr>
      <vt:lpstr>Authentication-&gt;Uygulama-Login Sayfası(controllers/user.js, routes/user2.js )</vt:lpstr>
      <vt:lpstr>Authentication-&gt;Uygulama-Login Sayfası(controllers/user.js, routes/user2.js )</vt:lpstr>
      <vt:lpstr>Authentication-&gt;Uygulama-Login Sayfası(controllers/user.js, routes/user2.js )</vt:lpstr>
      <vt:lpstr>Authentication-&gt;Session Kullanımı</vt:lpstr>
      <vt:lpstr>Authentication-&gt;Session Kullanımı</vt:lpstr>
      <vt:lpstr>Authentication-&gt;Session Kullanımı</vt:lpstr>
      <vt:lpstr>Authentication-&gt;Session Kullanımı-Veritabanında Saklama</vt:lpstr>
      <vt:lpstr>Authentication-&gt;Session Kullanımı-Veritabanında Saklama</vt:lpstr>
      <vt:lpstr>Authentication-&gt;Session Kullanımı-Veritabanında Saklama</vt:lpstr>
      <vt:lpstr>Authentication-&gt;Session Kullanımı-Session Bilgisine Tüm EJS’lerde Erişme (res.locals)</vt:lpstr>
      <vt:lpstr>Authentication-&gt;Route Protection</vt:lpstr>
      <vt:lpstr>Authentication-&gt;Route Protection</vt:lpstr>
      <vt:lpstr>Authentication-&gt;After Route Direction</vt:lpstr>
      <vt:lpstr>Authentication-&gt;Sayfalar Arasında Bilgi Taşıma</vt:lpstr>
      <vt:lpstr>Authentication-&gt;Sayfalar Arasında Bilgi Taşıma</vt:lpstr>
      <vt:lpstr>Authentication-&gt;Sayfalar Arasında Bilgi Taşıma</vt:lpstr>
      <vt:lpstr>Authentication-&gt;Sayfalar Arasında Bilgi Taşıma</vt:lpstr>
      <vt:lpstr>Authentication-&gt;CSRF (Cross Site Request Forgery)</vt:lpstr>
      <vt:lpstr>Authentication-&gt;CSRF (Cross Site Request Forgery)</vt:lpstr>
      <vt:lpstr>Authentication-&gt;CSRF Token Uygulama</vt:lpstr>
      <vt:lpstr>Authentication-&gt;CSRF Token Uygulama</vt:lpstr>
      <vt:lpstr>Authentication-&gt;CSRF Token Uygulama</vt:lpstr>
      <vt:lpstr>Authentication-&gt;CSRF Token Uygulama</vt:lpstr>
      <vt:lpstr>Authentication-&gt;CSRF Token Uygulama</vt:lpstr>
      <vt:lpstr>Authentication-&gt;CSRF Token Uygulama</vt:lpstr>
      <vt:lpstr>Authentication-&gt;CSRF Token Uygulama</vt:lpstr>
      <vt:lpstr>Authentication-&gt;Mail Gönderme-NodeMailer Kütüphanesi</vt:lpstr>
      <vt:lpstr>Authentication-&gt;Mail Gönderme-NodeMailer Kütüphanesi</vt:lpstr>
      <vt:lpstr>Authentication-&gt;Mail Gönderme-NodeMailer Kütüphanesi</vt:lpstr>
      <vt:lpstr>Authentication-&gt;Reset Password</vt:lpstr>
      <vt:lpstr>Authentication-&gt;Reset Password</vt:lpstr>
      <vt:lpstr>Authentication-&gt;Reset Password</vt:lpstr>
      <vt:lpstr>Authentication-&gt;Reset Password</vt:lpstr>
      <vt:lpstr>Authentication-&gt;Reset Password</vt:lpstr>
      <vt:lpstr>Authentication-&gt;Reset Password</vt:lpstr>
      <vt:lpstr>Authentication-&gt;Reset Password</vt:lpstr>
      <vt:lpstr>Authentication-&gt;Reset Password</vt:lpstr>
      <vt:lpstr>Authentication-&gt;Reset Password</vt:lpstr>
      <vt:lpstr>Authentication-&gt;Reset Password</vt:lpstr>
      <vt:lpstr>Authentication-&gt;Role Modellerinin Tanımlanması</vt:lpstr>
      <vt:lpstr>Authentication-&gt;Role Modellerinin Tanımlanması</vt:lpstr>
      <vt:lpstr>Authentication-&gt;Role Modellerinin Tanımlanması</vt:lpstr>
      <vt:lpstr>Authentication-&gt;Role Modellerinin Listelenmesi</vt:lpstr>
      <vt:lpstr>Authentication-&gt;Role Modellerinin Listelenmesi</vt:lpstr>
      <vt:lpstr>Authentication-&gt;Role Modellerinin Listelenmesi</vt:lpstr>
      <vt:lpstr>Authentication-&gt;Role Modellerinin Düzeltilmesi</vt:lpstr>
      <vt:lpstr>Authentication-&gt;Role Modellerinin Düzeltilmesi</vt:lpstr>
      <vt:lpstr>Authentication-&gt;Role Modellerinin Düzeltilmesi</vt:lpstr>
      <vt:lpstr>Authentication-&gt;Role Modellerinin Düzeltilmesi</vt:lpstr>
      <vt:lpstr>Authentication-&gt;User’ların Role modelden çıkarılması</vt:lpstr>
      <vt:lpstr>Authentication-&gt; User’ların Role modelden çıkarılması</vt:lpstr>
      <vt:lpstr>Authentication-&gt; User’ların Silinmesi</vt:lpstr>
      <vt:lpstr>Authentication-&gt; NavBar Güncellemesi</vt:lpstr>
      <vt:lpstr>Authentication-&gt; Users List</vt:lpstr>
      <vt:lpstr>Authentication-&gt; Users List</vt:lpstr>
      <vt:lpstr>Authentication-&gt; User Edit</vt:lpstr>
      <vt:lpstr>Authentication-&gt; User Edit</vt:lpstr>
      <vt:lpstr>Authentication-&gt; User Edit</vt:lpstr>
      <vt:lpstr>Authentication-&gt; User Edit</vt:lpstr>
      <vt:lpstr>Authentication-&gt; User Edit</vt:lpstr>
      <vt:lpstr>Authentication-&gt; Kullanıcıya Göre Yetkilendirme</vt:lpstr>
      <vt:lpstr>Authentication-&gt; Kullanıcıya Göre Yetkilendirme</vt:lpstr>
      <vt:lpstr>Authentication-&gt; Kullanıcıya Göre Yetkilendirme</vt:lpstr>
      <vt:lpstr>Authentication-&gt; Kullanıcıya Göre Yetkilendirme</vt:lpstr>
      <vt:lpstr>Authentication-&gt; Rollere Göre Yetkilendirme</vt:lpstr>
      <vt:lpstr>Authentication-&gt; Rollere Göre Yetkilendirme</vt:lpstr>
      <vt:lpstr>Authentication-&gt; Rollere Göre Yetkilendirme</vt:lpstr>
      <vt:lpstr>Authentication-&gt; Rollere Göre Yetkilendirme</vt:lpstr>
      <vt:lpstr>Authentication-&gt; Rollere Göre Yetkilendirme</vt:lpstr>
      <vt:lpstr>Authentication-&gt; Routes Düzeyine Rollere Göre Yetkilendirme</vt:lpstr>
      <vt:lpstr>Authentication-&gt; Routes Düzeyine Rollere Göre Yetkilendirme</vt:lpstr>
      <vt:lpstr>Authentication-&gt; Routes Düzeyine Rollere Göre Yetkilendirme</vt:lpstr>
      <vt:lpstr>Authentication-&gt; Routes Düzeyine Rollere Göre Yetkilendirme</vt:lpstr>
      <vt:lpstr>Authentication-&gt; Routes Düzeyine Rollere Göre Yetkilendirme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BULANIK MANTIK</dc:title>
  <dc:creator>Abdulkadir Karacı</dc:creator>
  <cp:lastModifiedBy>Abdulkadir Karacı</cp:lastModifiedBy>
  <cp:revision>938</cp:revision>
  <dcterms:created xsi:type="dcterms:W3CDTF">2022-09-22T13:24:45Z</dcterms:created>
  <dcterms:modified xsi:type="dcterms:W3CDTF">2024-03-10T09:08:36Z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